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8288000" cy="10287000"/>
  <p:notesSz cx="6858000" cy="9144000"/>
  <p:embeddedFontLst>
    <p:embeddedFont>
      <p:font typeface="Arimo" panose="020B0604020202020204" charset="0"/>
      <p:regular r:id="rId36"/>
    </p:embeddedFont>
    <p:embeddedFont>
      <p:font typeface="Arimo Bold" panose="020B0604020202020204" charset="0"/>
      <p:regular r:id="rId37"/>
    </p:embeddedFont>
    <p:embeddedFont>
      <p:font typeface="Baskerville Display PT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Inter 1" panose="020B0604020202020204" charset="0"/>
      <p:regular r:id="rId43"/>
    </p:embeddedFont>
    <p:embeddedFont>
      <p:font typeface="Inter 1 Bold" panose="020B0604020202020204" charset="0"/>
      <p:regular r:id="rId44"/>
    </p:embeddedFont>
    <p:embeddedFont>
      <p:font typeface="Inter 2" panose="020B0604020202020204" charset="0"/>
      <p:regular r:id="rId45"/>
    </p:embeddedFont>
    <p:embeddedFont>
      <p:font typeface="Inter 2 Bold" panose="020B0604020202020204" charset="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ADE11C-7125-424D-8358-17E14DF3C5B5}" v="3" dt="2023-09-07T16:38:52.3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2" y="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7343" y="1028700"/>
            <a:ext cx="6796598" cy="4435587"/>
            <a:chOff x="0" y="0"/>
            <a:chExt cx="9062130" cy="591411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588" b="6588"/>
            <a:stretch>
              <a:fillRect/>
            </a:stretch>
          </p:blipFill>
          <p:spPr>
            <a:xfrm>
              <a:off x="0" y="0"/>
              <a:ext cx="9062130" cy="5914116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839722" y="5992909"/>
            <a:ext cx="11717491" cy="1669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9"/>
              </a:lnSpc>
            </a:pPr>
            <a:r>
              <a:rPr lang="en-US" sz="4778" spc="955">
                <a:solidFill>
                  <a:srgbClr val="504C44"/>
                </a:solidFill>
                <a:latin typeface="Baskerville Display PT"/>
              </a:rPr>
              <a:t>VAPAUDU SOSIAALISESTA JÄNNITTÄMISESTÄ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48985" y="7917490"/>
            <a:ext cx="6593314" cy="41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6"/>
              </a:lnSpc>
            </a:pPr>
            <a:r>
              <a:rPr lang="en-US" sz="2361" spc="472">
                <a:solidFill>
                  <a:srgbClr val="504C44"/>
                </a:solidFill>
                <a:latin typeface="Inter 1"/>
              </a:rPr>
              <a:t>KÄYTÄ KEHOSI VIISAUTTA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050627" y="9211978"/>
            <a:ext cx="6593314" cy="373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6"/>
              </a:lnSpc>
            </a:pPr>
            <a:r>
              <a:rPr lang="en-US" sz="2161" spc="432">
                <a:solidFill>
                  <a:srgbClr val="504C44"/>
                </a:solidFill>
                <a:latin typeface="Inter 1"/>
              </a:rPr>
              <a:t>TIIA MINAYA | HELLÄ MIELI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13" r="-6241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292758"/>
            <a:ext cx="9999032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MUTTA MIKSI KEHO REAGOI NÄIN ARKISISSA TILANTEISSA?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9861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76181" y="3223716"/>
            <a:ext cx="4621958" cy="3839568"/>
            <a:chOff x="0" y="0"/>
            <a:chExt cx="6162611" cy="51194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874" r="9874"/>
            <a:stretch>
              <a:fillRect/>
            </a:stretch>
          </p:blipFill>
          <p:spPr>
            <a:xfrm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803492" y="2935166"/>
            <a:ext cx="7170824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SOSIAALISEN JÄNNITTÄMISEN JUURISYYT LÖYTYVÄT YLEENSÄ KEHOSTA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05357" y="6361551"/>
            <a:ext cx="7170824" cy="177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60"/>
              </a:lnSpc>
            </a:pPr>
            <a:r>
              <a:rPr lang="en-US" sz="3400" spc="680">
                <a:solidFill>
                  <a:srgbClr val="504C44"/>
                </a:solidFill>
                <a:latin typeface="Baskerville Display PT"/>
              </a:rPr>
              <a:t>JA JUURISYYT OVAT SYNTYNEET YLEENSÄ LAPSUUDESSA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0283" y="1193861"/>
            <a:ext cx="14511755" cy="8559921"/>
            <a:chOff x="0" y="0"/>
            <a:chExt cx="3822026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22026" cy="2254465"/>
            </a:xfrm>
            <a:custGeom>
              <a:avLst/>
              <a:gdLst/>
              <a:ahLst/>
              <a:cxnLst/>
              <a:rect l="l" t="t" r="r" b="b"/>
              <a:pathLst>
                <a:path w="3822026" h="2254465">
                  <a:moveTo>
                    <a:pt x="0" y="0"/>
                  </a:moveTo>
                  <a:lnTo>
                    <a:pt x="3822026" y="0"/>
                  </a:lnTo>
                  <a:lnTo>
                    <a:pt x="3822026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73270" y="6102229"/>
            <a:ext cx="4362420" cy="3485653"/>
            <a:chOff x="0" y="0"/>
            <a:chExt cx="5816560" cy="464753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282" r="8282"/>
            <a:stretch>
              <a:fillRect/>
            </a:stretch>
          </p:blipFill>
          <p:spPr>
            <a:xfrm>
              <a:off x="0" y="0"/>
              <a:ext cx="5816560" cy="4647537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102647" y="1845330"/>
            <a:ext cx="11111084" cy="1144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 spc="660">
                <a:solidFill>
                  <a:srgbClr val="504C44"/>
                </a:solidFill>
                <a:latin typeface="Baskerville Display PT"/>
              </a:rPr>
              <a:t>MITEN LAPSUUDEN TURVATTOMUUDEN KOKEMUKSET VAIKUTTAVAT KEHOON?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4038599"/>
            <a:ext cx="14721972" cy="521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Inter 1 Bold"/>
              </a:rPr>
              <a:t>Pitkäkestoinen (traumaperäinen) stressi voi aiheuttaa mm.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Inter 1 Bold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Inter 1"/>
              </a:rPr>
              <a:t>Liiallinen stressihormoni kortisolin tuotanto, joka voi aiheuttaa sairauksia aikuisiällä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Inter 1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Inter 1"/>
              </a:rPr>
              <a:t>Hermoston krooninen ylivireystila ja vaikeus säädellä tunteita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Inter 1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Inter 1"/>
              </a:rPr>
              <a:t>Jännittyneet lihakset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Inter 1"/>
            </a:endParaRPr>
          </a:p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Inter 1"/>
              </a:rPr>
              <a:t>Ylivirittyneet aivojen mantelitumakkeet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" b="-1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82351" y="5057775"/>
            <a:ext cx="9234358" cy="3322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504C44"/>
                </a:solidFill>
                <a:latin typeface="Inter 2 Bold"/>
              </a:rPr>
              <a:t>Stressikeho</a:t>
            </a: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504C44"/>
                </a:solidFill>
                <a:latin typeface="Inter 2"/>
              </a:rPr>
              <a:t>(krooninen ylivireys- ja jännitystila) </a:t>
            </a:r>
          </a:p>
          <a:p>
            <a:pPr>
              <a:lnSpc>
                <a:spcPts val="5319"/>
              </a:lnSpc>
            </a:pPr>
            <a:endParaRPr lang="en-US" sz="37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504C44"/>
                </a:solidFill>
                <a:latin typeface="Inter 2"/>
              </a:rPr>
              <a:t>-&gt; huoliajatukset, ahdistus, pelko, ylimitoitetut reaktiot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07536" y="1225489"/>
            <a:ext cx="9999032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KEHON TILA VAIKUTTAA AJATUKSIIN JA REAKTIOIHIMME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06569" y="1457325"/>
            <a:ext cx="6055822" cy="8229600"/>
          </a:xfrm>
          <a:custGeom>
            <a:avLst/>
            <a:gdLst/>
            <a:ahLst/>
            <a:cxnLst/>
            <a:rect l="l" t="t" r="r" b="b"/>
            <a:pathLst>
              <a:path w="6055822" h="8229600">
                <a:moveTo>
                  <a:pt x="0" y="0"/>
                </a:moveTo>
                <a:lnTo>
                  <a:pt x="6055822" y="0"/>
                </a:lnTo>
                <a:lnTo>
                  <a:pt x="6055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89" r="-5658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82351" y="4601844"/>
            <a:ext cx="9234358" cy="4656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504C44"/>
                </a:solidFill>
                <a:latin typeface="Inter 2 Bold"/>
              </a:rPr>
              <a:t>Kehon luontainen rentous</a:t>
            </a: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504C44"/>
                </a:solidFill>
                <a:latin typeface="Inter 2"/>
              </a:rPr>
              <a:t>(ns. hermoston sietoikkuna) </a:t>
            </a:r>
          </a:p>
          <a:p>
            <a:pPr>
              <a:lnSpc>
                <a:spcPts val="5319"/>
              </a:lnSpc>
            </a:pPr>
            <a:endParaRPr lang="en-US" sz="37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319"/>
              </a:lnSpc>
            </a:pPr>
            <a:r>
              <a:rPr lang="en-US" sz="3799">
                <a:solidFill>
                  <a:srgbClr val="504C44"/>
                </a:solidFill>
                <a:latin typeface="Inter 2"/>
              </a:rPr>
              <a:t>-&gt; vahvistuu: luottamus elämään ja omaan itseen, sisäinen turvan tunne, kyky säädellä tunteita, kyky palautua nopeasti stressistä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07536" y="1225489"/>
            <a:ext cx="9999032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KEHON TILA VAIKUTTAA AJATUKSIIN JA REAKTIOIHIMME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238" r="-6223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292758"/>
            <a:ext cx="9999032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MITEN PALAUTTAA STRESSIKEHO LUONTAISEEN RENTOUTEEN JA TURVAN TUNTEESEEN?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167" r="-6216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36753" y="4146550"/>
            <a:ext cx="9999032" cy="278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4+1 ELEMENTTIÄ, JOITA TARVITSET VAPAUTUAKSESI SOSIAALISESTA JÄNNITTÄMISESTÄ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22" r="-46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1593" y="2464753"/>
            <a:ext cx="9999032" cy="615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Baskerville Display PT"/>
              </a:rPr>
              <a:t>1.KEHOLLINEN TRAUMAN/TUNTEIDEN PURKU</a:t>
            </a:r>
          </a:p>
          <a:p>
            <a:pPr algn="ctr">
              <a:lnSpc>
                <a:spcPts val="4480"/>
              </a:lnSpc>
            </a:pPr>
            <a:endParaRPr lang="en-US" sz="3200" spc="640">
              <a:solidFill>
                <a:srgbClr val="504C44"/>
              </a:solidFill>
              <a:latin typeface="Baskerville Display PT"/>
            </a:endParaRPr>
          </a:p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Baskerville Display PT"/>
              </a:rPr>
              <a:t>2.TUNTEIDEN/HERMOSTON SÄÄTELYN TAIDOT</a:t>
            </a:r>
          </a:p>
          <a:p>
            <a:pPr algn="ctr">
              <a:lnSpc>
                <a:spcPts val="4480"/>
              </a:lnSpc>
            </a:pPr>
            <a:endParaRPr lang="en-US" sz="3200" spc="640">
              <a:solidFill>
                <a:srgbClr val="504C44"/>
              </a:solidFill>
              <a:latin typeface="Baskerville Display PT"/>
            </a:endParaRPr>
          </a:p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Baskerville Display PT"/>
              </a:rPr>
              <a:t>3. ITSEMYÖTÄTUNTO</a:t>
            </a:r>
          </a:p>
          <a:p>
            <a:pPr algn="ctr">
              <a:lnSpc>
                <a:spcPts val="4480"/>
              </a:lnSpc>
            </a:pPr>
            <a:endParaRPr lang="en-US" sz="3200" spc="640">
              <a:solidFill>
                <a:srgbClr val="504C44"/>
              </a:solidFill>
              <a:latin typeface="Baskerville Display PT"/>
            </a:endParaRPr>
          </a:p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Baskerville Display PT"/>
              </a:rPr>
              <a:t>4.AJATUSTEN MUOKKAUS</a:t>
            </a:r>
          </a:p>
          <a:p>
            <a:pPr algn="ctr">
              <a:lnSpc>
                <a:spcPts val="4480"/>
              </a:lnSpc>
            </a:pPr>
            <a:endParaRPr lang="en-US" sz="3200" spc="640">
              <a:solidFill>
                <a:srgbClr val="504C44"/>
              </a:solidFill>
              <a:latin typeface="Baskerville Display PT"/>
            </a:endParaRPr>
          </a:p>
          <a:p>
            <a:pPr algn="ctr"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Baskerville Display PT"/>
              </a:rPr>
              <a:t>+  TUKI/YHTEISÖLLISYYS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71662" y="3223716"/>
            <a:ext cx="4621958" cy="3839568"/>
            <a:chOff x="0" y="0"/>
            <a:chExt cx="6162611" cy="51194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874" r="9874"/>
            <a:stretch>
              <a:fillRect/>
            </a:stretch>
          </p:blipFill>
          <p:spPr>
            <a:xfrm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061242" y="3639246"/>
            <a:ext cx="9234358" cy="445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Trauma on kehoon "jumiin jäänyttä" biokemiallista energiaa (kesken jäänyt taistele-pakene-jähmety-reaktio).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Kohtaamattomat tunteet ovat eräänlaista energiaa, jotka aiheuttavat kehoon jännitystiloja.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1.KEHOLLINEN TRAUMAN/TUNTEIDEN PURKU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800944" y="8293546"/>
            <a:ext cx="6692676" cy="143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5"/>
              </a:lnSpc>
            </a:pPr>
            <a:r>
              <a:rPr lang="en-US" sz="2754">
                <a:solidFill>
                  <a:srgbClr val="504C44"/>
                </a:solidFill>
                <a:latin typeface="Inter 2 Bold"/>
              </a:rPr>
              <a:t>tämä kehollinen tila saattaa ylläpitää epämääräistä ahdistusta ja sosiaalista jännittämistä</a:t>
            </a:r>
          </a:p>
        </p:txBody>
      </p:sp>
      <p:sp>
        <p:nvSpPr>
          <p:cNvPr id="10" name="AutoShape 10"/>
          <p:cNvSpPr/>
          <p:nvPr/>
        </p:nvSpPr>
        <p:spPr>
          <a:xfrm flipV="1">
            <a:off x="5931378" y="9021519"/>
            <a:ext cx="3212622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0435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71662" y="3223716"/>
            <a:ext cx="4621958" cy="3839568"/>
            <a:chOff x="0" y="0"/>
            <a:chExt cx="6162611" cy="51194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874" r="9874"/>
            <a:stretch>
              <a:fillRect/>
            </a:stretch>
          </p:blipFill>
          <p:spPr>
            <a:xfrm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061242" y="3639246"/>
            <a:ext cx="9234358" cy="509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Keinoja keholliseen traumanpurkuun ja tunnetyöskentelyyn ovat mm.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TRE-harjoitus (Tension &amp; Trauma releasing exercises)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Rosen-terapia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1261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1.KEHOLLINEN TRAUMAN/TUNTEIDEN PURKU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7102" y="1274856"/>
            <a:ext cx="5735150" cy="8229600"/>
          </a:xfrm>
          <a:custGeom>
            <a:avLst/>
            <a:gdLst/>
            <a:ahLst/>
            <a:cxnLst/>
            <a:rect l="l" t="t" r="r" b="b"/>
            <a:pathLst>
              <a:path w="5735150" h="8229600">
                <a:moveTo>
                  <a:pt x="0" y="0"/>
                </a:moveTo>
                <a:lnTo>
                  <a:pt x="5735150" y="0"/>
                </a:lnTo>
                <a:lnTo>
                  <a:pt x="5735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93" r="-10818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314694" y="3700523"/>
            <a:ext cx="5827114" cy="464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504C44"/>
                </a:solidFill>
                <a:latin typeface="Inter 2"/>
              </a:rPr>
              <a:t>Mitä sosiaalinen jännittäminen on?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40402" y="3444602"/>
            <a:ext cx="1135110" cy="92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5423">
                <a:solidFill>
                  <a:srgbClr val="504C44">
                    <a:alpha val="19608"/>
                  </a:srgbClr>
                </a:solidFill>
                <a:latin typeface="Inter 2"/>
              </a:rPr>
              <a:t>01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314694" y="4448586"/>
            <a:ext cx="5827114" cy="941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504C44"/>
                </a:solidFill>
                <a:latin typeface="Inter 2"/>
              </a:rPr>
              <a:t>Miksi puhumme sosiaalisen jännittämisen kehollisuudesta?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740402" y="4460619"/>
            <a:ext cx="1135110" cy="92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5423">
                <a:solidFill>
                  <a:srgbClr val="504C44">
                    <a:alpha val="19608"/>
                  </a:srgbClr>
                </a:solidFill>
                <a:latin typeface="Inter 2"/>
              </a:rPr>
              <a:t>02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14694" y="5705886"/>
            <a:ext cx="5827114" cy="3798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699">
                <a:solidFill>
                  <a:srgbClr val="504C44"/>
                </a:solidFill>
                <a:latin typeface="Inter 2"/>
              </a:rPr>
              <a:t>Miten oman kehon viisautta ja kehomieli-menetelmiä voisi käyttää apuna, jos haluaa vapautua elämää rajoittavasta jännittämisestä?</a:t>
            </a:r>
          </a:p>
          <a:p>
            <a:pPr>
              <a:lnSpc>
                <a:spcPts val="3779"/>
              </a:lnSpc>
            </a:pPr>
            <a:endParaRPr lang="en-US" sz="26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3779"/>
              </a:lnSpc>
            </a:pPr>
            <a:r>
              <a:rPr lang="en-US" sz="2699">
                <a:solidFill>
                  <a:srgbClr val="504C44"/>
                </a:solidFill>
                <a:latin typeface="Inter 2"/>
              </a:rPr>
              <a:t>+tehdään muutama kehomieli-harjoitus</a:t>
            </a:r>
          </a:p>
          <a:p>
            <a:pPr>
              <a:lnSpc>
                <a:spcPts val="3779"/>
              </a:lnSpc>
            </a:pPr>
            <a:endParaRPr lang="en-US" sz="26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40402" y="5658261"/>
            <a:ext cx="1135110" cy="929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3"/>
              </a:lnSpc>
            </a:pPr>
            <a:r>
              <a:rPr lang="en-US" sz="5423">
                <a:solidFill>
                  <a:srgbClr val="504C44">
                    <a:alpha val="19608"/>
                  </a:srgbClr>
                </a:solidFill>
                <a:latin typeface="Inter 2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102817" y="1431625"/>
            <a:ext cx="924401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MITÄ KUULET LUENNON AIKANA...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0435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02327" y="3193115"/>
            <a:ext cx="5198020" cy="4231091"/>
            <a:chOff x="0" y="0"/>
            <a:chExt cx="6930693" cy="56414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997" r="8997"/>
            <a:stretch>
              <a:fillRect/>
            </a:stretch>
          </p:blipFill>
          <p:spPr>
            <a:xfrm>
              <a:off x="0" y="0"/>
              <a:ext cx="6930693" cy="564145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061242" y="3639246"/>
            <a:ext cx="9234358" cy="509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= kykyä itsesäätelyyn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Kykyä rauhoittaa oma olotila jännittämisen hetkellä.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Kyky vahvistaa sisäistä turvaa pelon tai epävarmuuden hetkellä.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2.TUNTEIDEN/HERMOSTON SÄÄTELYN TAIDOT</a:t>
            </a:r>
          </a:p>
          <a:p>
            <a:pPr>
              <a:lnSpc>
                <a:spcPts val="5040"/>
              </a:lnSpc>
            </a:pPr>
            <a:endParaRPr lang="en-US" sz="3600" spc="720">
              <a:solidFill>
                <a:srgbClr val="504C44"/>
              </a:solidFill>
              <a:latin typeface="Baskerville Display P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0435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02327" y="3193115"/>
            <a:ext cx="5198020" cy="4231091"/>
            <a:chOff x="0" y="0"/>
            <a:chExt cx="6930693" cy="56414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997" r="8997"/>
            <a:stretch>
              <a:fillRect/>
            </a:stretch>
          </p:blipFill>
          <p:spPr>
            <a:xfrm>
              <a:off x="0" y="0"/>
              <a:ext cx="6930693" cy="564145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061242" y="3860285"/>
            <a:ext cx="9234358" cy="5728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Tunteita säädellään hermostoa säätelemällä (ylivireydestä takaisin sietoikkunaan).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Tunteita voi säädellä vain vahvistamalla kehomieli-yhteyttä.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2.TUNTEIDEN/HERMOSTON SÄÄTELYN TAIDOT</a:t>
            </a:r>
          </a:p>
          <a:p>
            <a:pPr>
              <a:lnSpc>
                <a:spcPts val="5040"/>
              </a:lnSpc>
            </a:pPr>
            <a:endParaRPr lang="en-US" sz="3600" spc="720">
              <a:solidFill>
                <a:srgbClr val="504C44"/>
              </a:solidFill>
              <a:latin typeface="Baskerville Display P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10435" y="1028700"/>
            <a:ext cx="11845591" cy="8559921"/>
            <a:chOff x="0" y="0"/>
            <a:chExt cx="3119826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9826" cy="2254465"/>
            </a:xfrm>
            <a:custGeom>
              <a:avLst/>
              <a:gdLst/>
              <a:ahLst/>
              <a:cxnLst/>
              <a:rect l="l" t="t" r="r" b="b"/>
              <a:pathLst>
                <a:path w="3119826" h="2254465">
                  <a:moveTo>
                    <a:pt x="0" y="0"/>
                  </a:moveTo>
                  <a:lnTo>
                    <a:pt x="3119826" y="0"/>
                  </a:lnTo>
                  <a:lnTo>
                    <a:pt x="3119826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02327" y="3193115"/>
            <a:ext cx="5198020" cy="4231091"/>
            <a:chOff x="0" y="0"/>
            <a:chExt cx="6930693" cy="564145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997" r="8997"/>
            <a:stretch>
              <a:fillRect/>
            </a:stretch>
          </p:blipFill>
          <p:spPr>
            <a:xfrm>
              <a:off x="0" y="0"/>
              <a:ext cx="6930693" cy="5641455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1825299" y="3600747"/>
            <a:ext cx="10862370" cy="6443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Miten voin oppia vahvistamaan kehomieli-yhteyttä ja säätelemään tunteitani?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Läsnäoloharjoitukset, meditaatio, jooga</a:t>
            </a: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Mindfulness</a:t>
            </a: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Itsemyötätuntoharjoitukset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3919"/>
              </a:lnSpc>
            </a:pPr>
            <a:r>
              <a:rPr lang="en-US" sz="2799">
                <a:solidFill>
                  <a:srgbClr val="504C44"/>
                </a:solidFill>
                <a:latin typeface="Inter 2"/>
              </a:rPr>
              <a:t>-&gt; säännöllinen ja pitkäkestoinen harjoittaminen muokkaa hermostoa ja aivojen tapaa reagoida</a:t>
            </a:r>
          </a:p>
          <a:p>
            <a:pPr>
              <a:lnSpc>
                <a:spcPts val="3919"/>
              </a:lnSpc>
            </a:pPr>
            <a:endParaRPr lang="en-US" sz="27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3919"/>
              </a:lnSpc>
            </a:pPr>
            <a:endParaRPr lang="en-US" sz="27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2.TUNTEIDEN/HERMOSTON SÄÄTELYN TAIDOT</a:t>
            </a:r>
          </a:p>
          <a:p>
            <a:pPr>
              <a:lnSpc>
                <a:spcPts val="5040"/>
              </a:lnSpc>
            </a:pPr>
            <a:endParaRPr lang="en-US" sz="3600" spc="720">
              <a:solidFill>
                <a:srgbClr val="504C44"/>
              </a:solidFill>
              <a:latin typeface="Baskerville Display P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71662" y="3223716"/>
            <a:ext cx="4621958" cy="4405833"/>
            <a:chOff x="0" y="0"/>
            <a:chExt cx="6162611" cy="587444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1870" b="11870"/>
            <a:stretch>
              <a:fillRect/>
            </a:stretch>
          </p:blipFill>
          <p:spPr>
            <a:xfrm>
              <a:off x="0" y="0"/>
              <a:ext cx="6162611" cy="587444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048472" y="3639246"/>
            <a:ext cx="9234358" cy="317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Usein jännittäjät ovat...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vaativia itseään kohtaan</a:t>
            </a: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täydellisyyden tavoittelijoita</a:t>
            </a: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kärsivät huijarisyndroomasta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3. ITSEMYÖTÄTUNTO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45859" y="3223716"/>
            <a:ext cx="5447761" cy="4405833"/>
            <a:chOff x="0" y="0"/>
            <a:chExt cx="7263681" cy="587444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732" r="8732"/>
            <a:stretch>
              <a:fillRect/>
            </a:stretch>
          </p:blipFill>
          <p:spPr>
            <a:xfrm>
              <a:off x="0" y="0"/>
              <a:ext cx="7263681" cy="587444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048472" y="3639246"/>
            <a:ext cx="9234358" cy="381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Itsemyötätunto ei ole vain ajatus...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vaan se on oksitosiini-hormonia lisäävä tunne. Oksitosiini lisää rauhan, turvan ja luottamuksen tunnetta. Se lisää myös yhteenkuuluvuuden tunnetta.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3. ITSEMYÖTÄTUNTO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0316" y="8418445"/>
            <a:ext cx="3700939" cy="408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000000"/>
                </a:solidFill>
                <a:latin typeface="Arimo"/>
              </a:rPr>
              <a:t>(Kristin Neff: Itsemyötätunto)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045859" y="3223716"/>
            <a:ext cx="5447761" cy="4405833"/>
            <a:chOff x="0" y="0"/>
            <a:chExt cx="7263681" cy="587444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8732" r="8732"/>
            <a:stretch>
              <a:fillRect/>
            </a:stretch>
          </p:blipFill>
          <p:spPr>
            <a:xfrm>
              <a:off x="0" y="0"/>
              <a:ext cx="7263681" cy="587444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425982" y="5077065"/>
            <a:ext cx="9234358" cy="622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Pieni itsemyötätunto-hetki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3. ITSEMYÖTÄTUNTO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71662" y="3223716"/>
            <a:ext cx="4621958" cy="3839568"/>
            <a:chOff x="0" y="0"/>
            <a:chExt cx="6162611" cy="51194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4156" r="4156"/>
            <a:stretch>
              <a:fillRect/>
            </a:stretch>
          </p:blipFill>
          <p:spPr>
            <a:xfrm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344375" y="3639246"/>
            <a:ext cx="9234358" cy="5504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Katastrofiajatukset lietsovat kehon jännitystilaa.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Ajatus luo aina kehollisen vasteen.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479"/>
              </a:lnSpc>
            </a:pPr>
            <a:r>
              <a:rPr lang="en-US" sz="3199">
                <a:solidFill>
                  <a:srgbClr val="504C44"/>
                </a:solidFill>
                <a:latin typeface="Inter 2 Bold"/>
              </a:rPr>
              <a:t>Miten muokata ajatuksia niin, että ne tukevat ja auttavat selviytymään?</a:t>
            </a:r>
          </a:p>
          <a:p>
            <a:pPr>
              <a:lnSpc>
                <a:spcPts val="4479"/>
              </a:lnSpc>
            </a:pPr>
            <a:endParaRPr lang="en-US" sz="3199">
              <a:solidFill>
                <a:srgbClr val="504C44"/>
              </a:solidFill>
              <a:latin typeface="Inter 2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4. AJATUSTEN MUOKKAUS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71662" y="3223716"/>
            <a:ext cx="4621958" cy="3839568"/>
            <a:chOff x="0" y="0"/>
            <a:chExt cx="6162611" cy="51194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4156" r="4156"/>
            <a:stretch>
              <a:fillRect/>
            </a:stretch>
          </p:blipFill>
          <p:spPr>
            <a:xfrm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344375" y="3639246"/>
            <a:ext cx="9234358" cy="5090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Voimme käyttää apuna kehoa, erilaisia tunnetilojen kuvittelua ja näkökulman vaihtamista.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 Bold"/>
              </a:rPr>
              <a:t>Mielikuvaharjoitus: </a:t>
            </a:r>
            <a:r>
              <a:rPr lang="en-US" sz="3599">
                <a:solidFill>
                  <a:srgbClr val="504C44"/>
                </a:solidFill>
                <a:latin typeface="Inter 2"/>
              </a:rPr>
              <a:t>epävarmuus vs. luottamus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4. AJATUSTEN MUOKKAUS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95257" y="3223716"/>
            <a:ext cx="4598364" cy="3957540"/>
            <a:chOff x="0" y="0"/>
            <a:chExt cx="6131151" cy="527672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1293" r="11293"/>
            <a:stretch>
              <a:fillRect/>
            </a:stretch>
          </p:blipFill>
          <p:spPr>
            <a:xfrm>
              <a:off x="0" y="0"/>
              <a:ext cx="6131151" cy="527672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344375" y="3639246"/>
            <a:ext cx="9234358" cy="891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Emme voi toipua traumoista emmekä sosiaalisesta jännittämisestä yksin.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Tarvitsemme toisen ihmisen peiliksi, tueksi ja turvaksi, kannattelijaksi.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Keho uskaltaa vapauttaa enemmän, kun se kokee turvaa.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+  TUKI/YHTEISÖLLISYYS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95257" y="3223716"/>
            <a:ext cx="4598364" cy="3957540"/>
            <a:chOff x="0" y="0"/>
            <a:chExt cx="6131151" cy="527672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11293" r="11293"/>
            <a:stretch>
              <a:fillRect/>
            </a:stretch>
          </p:blipFill>
          <p:spPr>
            <a:xfrm>
              <a:off x="0" y="0"/>
              <a:ext cx="6131151" cy="527672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320780" y="4111133"/>
            <a:ext cx="9234358" cy="5728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Ihminen eheytyy, kun hän tulee nähdyksi haavoittuvana ja epätäydellisenä...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ja tulee silti hyväksytyksi.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+  TUKI/YHTEISÖLLISYYS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291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" b="-1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23615" y="4459626"/>
            <a:ext cx="7054022" cy="5646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 Bold"/>
              </a:rPr>
              <a:t>Tiia Minaya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504C44"/>
              </a:solidFill>
              <a:latin typeface="Inter 2 Bold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Kehomieli-menetelmien ohjaaja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Mindfulness-ohjaaja CFM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Sertifioitu TRE-ohjaaja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Ratkaisukeskeinen valmentaja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Hellä Mieli-yritys v. 2017 alkaen</a:t>
            </a: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Kokemusasiantuntija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www.hellamieli.fi</a:t>
            </a:r>
          </a:p>
          <a:p>
            <a:pPr>
              <a:lnSpc>
                <a:spcPts val="3359"/>
              </a:lnSpc>
            </a:pPr>
            <a:endParaRPr lang="en-US" sz="29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53959" y="1390650"/>
            <a:ext cx="9999032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KUKA OLEN JA </a:t>
            </a:r>
          </a:p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MIKSI PUHUN JÄNNITTÄMISESTÄ?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895257" y="3223716"/>
            <a:ext cx="4598364" cy="3957540"/>
            <a:chOff x="0" y="0"/>
            <a:chExt cx="6131151" cy="527672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6330" r="6330"/>
            <a:stretch>
              <a:fillRect/>
            </a:stretch>
          </p:blipFill>
          <p:spPr>
            <a:xfrm>
              <a:off x="0" y="0"/>
              <a:ext cx="6131151" cy="527672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344375" y="3639246"/>
            <a:ext cx="9550882" cy="7004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Jos haluat astella kohti rennompaa elämää käyttämällä kehosi viisautta...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 Bold"/>
              </a:rPr>
              <a:t>Kokeile:</a:t>
            </a: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kehollista trauman/tunteiden purkua</a:t>
            </a: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läsnäolo- ja itsemyötätuntoharjoituksia</a:t>
            </a:r>
          </a:p>
          <a:p>
            <a:pPr marL="777232" lvl="1" indent="-388616">
              <a:lnSpc>
                <a:spcPts val="5039"/>
              </a:lnSpc>
              <a:buFont typeface="Arial"/>
              <a:buChar char="•"/>
            </a:pPr>
            <a:r>
              <a:rPr lang="en-US" sz="3599">
                <a:solidFill>
                  <a:srgbClr val="504C44"/>
                </a:solidFill>
                <a:latin typeface="Inter 2"/>
              </a:rPr>
              <a:t>etsi tukea (ammatillista tai vertaistukea)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072066" y="1731853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MITEN SIIS TÄSTÄ ETEENPÄIN?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82907" y="3740610"/>
            <a:ext cx="4598364" cy="3957540"/>
            <a:chOff x="0" y="0"/>
            <a:chExt cx="6131151" cy="527672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6967" b="6967"/>
            <a:stretch>
              <a:fillRect/>
            </a:stretch>
          </p:blipFill>
          <p:spPr>
            <a:xfrm>
              <a:off x="0" y="0"/>
              <a:ext cx="6131151" cy="5276720"/>
            </a:xfrm>
            <a:prstGeom prst="rect">
              <a:avLst/>
            </a:prstGeom>
          </p:spPr>
        </p:pic>
      </p:grpSp>
      <p:sp>
        <p:nvSpPr>
          <p:cNvPr id="7" name="Freeform 7"/>
          <p:cNvSpPr/>
          <p:nvPr/>
        </p:nvSpPr>
        <p:spPr>
          <a:xfrm>
            <a:off x="2211973" y="2825030"/>
            <a:ext cx="797372" cy="797372"/>
          </a:xfrm>
          <a:custGeom>
            <a:avLst/>
            <a:gdLst/>
            <a:ahLst/>
            <a:cxnLst/>
            <a:rect l="l" t="t" r="r" b="b"/>
            <a:pathLst>
              <a:path w="797372" h="797372">
                <a:moveTo>
                  <a:pt x="0" y="0"/>
                </a:moveTo>
                <a:lnTo>
                  <a:pt x="797372" y="0"/>
                </a:lnTo>
                <a:lnTo>
                  <a:pt x="797372" y="797372"/>
                </a:lnTo>
                <a:lnTo>
                  <a:pt x="0" y="7973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61242" y="4203427"/>
            <a:ext cx="9234358" cy="3175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www.hellamieli.fi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048472" y="1543098"/>
            <a:ext cx="9247129" cy="62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720">
                <a:solidFill>
                  <a:srgbClr val="504C44"/>
                </a:solidFill>
                <a:latin typeface="Baskerville Display PT"/>
              </a:rPr>
              <a:t>LISÄTIETOA: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251795" y="2963759"/>
            <a:ext cx="9234358" cy="2537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@hella.mieli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048472" y="5753145"/>
            <a:ext cx="9234358" cy="3813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 Bold"/>
              </a:rPr>
              <a:t>Ilmoittaudu ilmaiseen webinaariin: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 Bold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Erityisherkän jännittäjän selviytymisopas - avaimet hermoston ja tunteiden säätelyyn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1218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682907" y="3740610"/>
            <a:ext cx="4598364" cy="4854126"/>
            <a:chOff x="0" y="0"/>
            <a:chExt cx="6131151" cy="647216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10414" b="10414"/>
            <a:stretch>
              <a:fillRect/>
            </a:stretch>
          </p:blipFill>
          <p:spPr>
            <a:xfrm>
              <a:off x="0" y="0"/>
              <a:ext cx="6131151" cy="6472169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448549" y="3387731"/>
            <a:ext cx="9234358" cy="4451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39"/>
              </a:lnSpc>
            </a:pPr>
            <a:endParaRPr/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Kaikkea rohkeutta ei anneta etukäteen. Tarvittava rohkeus tulee tehdessä sitä, mikä pitää tehdä.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5039"/>
              </a:lnSpc>
            </a:pPr>
            <a:r>
              <a:rPr lang="en-US" sz="3599">
                <a:solidFill>
                  <a:srgbClr val="504C44"/>
                </a:solidFill>
                <a:latin typeface="Inter 2"/>
              </a:rPr>
              <a:t>— Johtajuusguru John Maxwell</a:t>
            </a:r>
          </a:p>
          <a:p>
            <a:pPr>
              <a:lnSpc>
                <a:spcPts val="5039"/>
              </a:lnSpc>
            </a:pPr>
            <a:endParaRPr lang="en-US" sz="3599">
              <a:solidFill>
                <a:srgbClr val="504C44"/>
              </a:solidFill>
              <a:latin typeface="Inter 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57325"/>
            <a:ext cx="5499207" cy="8135223"/>
          </a:xfrm>
          <a:custGeom>
            <a:avLst/>
            <a:gdLst/>
            <a:ahLst/>
            <a:cxnLst/>
            <a:rect l="l" t="t" r="r" b="b"/>
            <a:pathLst>
              <a:path w="5499207" h="8135223">
                <a:moveTo>
                  <a:pt x="0" y="0"/>
                </a:moveTo>
                <a:lnTo>
                  <a:pt x="5499207" y="0"/>
                </a:lnTo>
                <a:lnTo>
                  <a:pt x="5499207" y="8135223"/>
                </a:lnTo>
                <a:lnTo>
                  <a:pt x="0" y="8135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" r="-134" b="-116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98970" y="4393388"/>
            <a:ext cx="7054022" cy="5705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Inter 2 Bold"/>
              </a:rPr>
              <a:t>Esikoiskirja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504C44"/>
              </a:solidFill>
              <a:latin typeface="Inter 2 Bold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Inter 2"/>
              </a:rPr>
              <a:t>Vapaudu sosiaalisesta jännittämisestä - käytä kehosi viisautta 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Inter 2"/>
              </a:rPr>
              <a:t>(Viisas Elämä)</a:t>
            </a:r>
          </a:p>
          <a:p>
            <a:pPr>
              <a:lnSpc>
                <a:spcPts val="4619"/>
              </a:lnSpc>
            </a:pPr>
            <a:endParaRPr lang="en-US" sz="32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Inter 2"/>
              </a:rPr>
              <a:t>+ Jännittäjän voimaviesti-podcast</a:t>
            </a:r>
          </a:p>
          <a:p>
            <a:pPr>
              <a:lnSpc>
                <a:spcPts val="3779"/>
              </a:lnSpc>
            </a:pPr>
            <a:endParaRPr lang="en-US" sz="32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853959" y="1390650"/>
            <a:ext cx="9999032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KUKA OLEN JA </a:t>
            </a:r>
          </a:p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MIKSI PUHUN JÄNNITTÄMISESTÄ?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9861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76181" y="3223716"/>
            <a:ext cx="4621958" cy="3839568"/>
            <a:chOff x="0" y="0"/>
            <a:chExt cx="6162611" cy="51194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874" r="9874"/>
            <a:stretch>
              <a:fillRect/>
            </a:stretch>
          </p:blipFill>
          <p:spPr>
            <a:xfrm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3393351" y="1624166"/>
            <a:ext cx="6986010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MITÄ SOSIAALINEN JÄNNITTÄMINEN ON?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106278" y="3944117"/>
            <a:ext cx="7273083" cy="513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504C44"/>
                </a:solidFill>
                <a:latin typeface="Inter 2"/>
              </a:rPr>
              <a:t>Yksi yleisimmistä ahdistuneisuushäiriön muodoista.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04C44"/>
                </a:solidFill>
                <a:latin typeface="Inter 2"/>
              </a:rPr>
              <a:t>"Sosiaalisten tilanteiden pelko eli sosiaalinen fobia on todennäköisesti kaikista psykiatrisista ongelmista kaikkein yleisin. Se on kansantauti, vaiva, joka kiusaa Suomessa satojatuhansia ihmisiä."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04C44"/>
                </a:solidFill>
                <a:latin typeface="Inter 2"/>
              </a:rPr>
              <a:t>Psykiatri Ben Furman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9861" y="1028700"/>
            <a:ext cx="11397298" cy="8559921"/>
            <a:chOff x="0" y="0"/>
            <a:chExt cx="3001758" cy="22544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01757" cy="2254465"/>
            </a:xfrm>
            <a:custGeom>
              <a:avLst/>
              <a:gdLst/>
              <a:ahLst/>
              <a:cxnLst/>
              <a:rect l="l" t="t" r="r" b="b"/>
              <a:pathLst>
                <a:path w="3001757" h="2254465">
                  <a:moveTo>
                    <a:pt x="0" y="0"/>
                  </a:moveTo>
                  <a:lnTo>
                    <a:pt x="3001757" y="0"/>
                  </a:lnTo>
                  <a:lnTo>
                    <a:pt x="3001757" y="2254465"/>
                  </a:lnTo>
                  <a:lnTo>
                    <a:pt x="0" y="2254465"/>
                  </a:lnTo>
                  <a:lnTo>
                    <a:pt x="0" y="0"/>
                  </a:lnTo>
                </a:path>
              </a:pathLst>
            </a:custGeom>
            <a:solidFill>
              <a:srgbClr val="F1EDE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376181" y="3223716"/>
            <a:ext cx="4621958" cy="3839568"/>
            <a:chOff x="0" y="0"/>
            <a:chExt cx="6162611" cy="511942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9874" r="9874"/>
            <a:stretch>
              <a:fillRect/>
            </a:stretch>
          </p:blipFill>
          <p:spPr>
            <a:xfrm>
              <a:off x="0" y="0"/>
              <a:ext cx="6162611" cy="5119424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3393351" y="1624166"/>
            <a:ext cx="7170824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SOSIAALINEN JÄNNITTÄMINEN ON...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59089" y="4498519"/>
            <a:ext cx="7273083" cy="3593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9"/>
              </a:lnSpc>
            </a:pPr>
            <a:r>
              <a:rPr lang="en-US" sz="2899">
                <a:solidFill>
                  <a:srgbClr val="504C44"/>
                </a:solidFill>
                <a:latin typeface="Inter 2"/>
              </a:rPr>
              <a:t>Ahdistusta ja pelkoa ns. normaalissa arkisissa tilanteissa </a:t>
            </a:r>
          </a:p>
          <a:p>
            <a:pPr>
              <a:lnSpc>
                <a:spcPts val="4059"/>
              </a:lnSpc>
            </a:pPr>
            <a:endParaRPr lang="en-US" sz="28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059"/>
              </a:lnSpc>
            </a:pPr>
            <a:r>
              <a:rPr lang="en-US" sz="2899">
                <a:solidFill>
                  <a:srgbClr val="504C44"/>
                </a:solidFill>
                <a:latin typeface="Inter 2"/>
              </a:rPr>
              <a:t>esim. ruokailutilanteet, työpaikan palaverit ja koulutukset, uusien ihmisten kohtaaminen, itsensä esittely, juhlat, asioiden tekeminen toisen katsoessa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353" r="-2398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87580" y="3842089"/>
            <a:ext cx="5827114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Paljastumisen pelkoa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87580" y="4678680"/>
            <a:ext cx="5827114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Kontrollin menettämisen pelkoa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487580" y="5514975"/>
            <a:ext cx="5827114" cy="360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Katastrofiajatuksia</a:t>
            </a:r>
          </a:p>
          <a:p>
            <a:pPr>
              <a:lnSpc>
                <a:spcPts val="3779"/>
              </a:lnSpc>
            </a:pPr>
            <a:endParaRPr lang="en-US" sz="29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Kehon voimakkaita fyysisiä tuntemuksia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199"/>
              </a:lnSpc>
            </a:pPr>
            <a:r>
              <a:rPr lang="en-US" sz="2999">
                <a:solidFill>
                  <a:srgbClr val="504C44"/>
                </a:solidFill>
                <a:latin typeface="Inter 2"/>
              </a:rPr>
              <a:t>Kehon krooninen stressitila</a:t>
            </a:r>
          </a:p>
          <a:p>
            <a:pPr>
              <a:lnSpc>
                <a:spcPts val="4199"/>
              </a:lnSpc>
            </a:pPr>
            <a:endParaRPr lang="en-US" sz="29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18781" y="1390650"/>
            <a:ext cx="999903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SOSIAALINEN JÄNNITTÄMINEN ON MYÖS...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6" b="-1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05552" y="4086224"/>
            <a:ext cx="5827114" cy="5600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Inter 2 Bold"/>
              </a:rPr>
              <a:t>Vanha näkökulma:</a:t>
            </a:r>
            <a:r>
              <a:rPr lang="en-US" sz="3299">
                <a:solidFill>
                  <a:srgbClr val="504C44"/>
                </a:solidFill>
                <a:latin typeface="Inter 2"/>
              </a:rPr>
              <a:t> Sosiaalinen jännittäminen on "korvien välissä" oleva mielenterveysongelma</a:t>
            </a:r>
          </a:p>
          <a:p>
            <a:pPr>
              <a:lnSpc>
                <a:spcPts val="3779"/>
              </a:lnSpc>
            </a:pPr>
            <a:endParaRPr lang="en-US" sz="3299">
              <a:solidFill>
                <a:srgbClr val="504C44"/>
              </a:solidFill>
              <a:latin typeface="Inter 2"/>
            </a:endParaRP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Inter 2 Bold"/>
              </a:rPr>
              <a:t>Uusi näkökulma:</a:t>
            </a:r>
            <a:r>
              <a:rPr lang="en-US" sz="3299">
                <a:solidFill>
                  <a:srgbClr val="504C44"/>
                </a:solidFill>
                <a:latin typeface="Inter 2"/>
              </a:rPr>
              <a:t> Sosiaalinen jännittäminen on kehon epätasapainotila ja hermoston säätelyn ongelma</a:t>
            </a:r>
          </a:p>
          <a:p>
            <a:pPr>
              <a:lnSpc>
                <a:spcPts val="3779"/>
              </a:lnSpc>
            </a:pPr>
            <a:endParaRPr lang="en-US" sz="3299">
              <a:solidFill>
                <a:srgbClr val="504C44"/>
              </a:solidFill>
              <a:latin typeface="Inter 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407536" y="1225489"/>
            <a:ext cx="9999032" cy="207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MIKSI PUHUMME SOSIAALISEN JÄNNITTÄMISEN KEHOLLISUUDESTA?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63185" y="1457325"/>
            <a:ext cx="5499207" cy="8229600"/>
          </a:xfrm>
          <a:custGeom>
            <a:avLst/>
            <a:gdLst/>
            <a:ahLst/>
            <a:cxnLst/>
            <a:rect l="l" t="t" r="r" b="b"/>
            <a:pathLst>
              <a:path w="5499207" h="8229600">
                <a:moveTo>
                  <a:pt x="0" y="0"/>
                </a:moveTo>
                <a:lnTo>
                  <a:pt x="5499206" y="0"/>
                </a:lnTo>
                <a:lnTo>
                  <a:pt x="54992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413" r="-6241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41495" y="3275616"/>
            <a:ext cx="5827114" cy="573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19"/>
              </a:lnSpc>
            </a:pPr>
            <a:r>
              <a:rPr lang="en-US" sz="3299">
                <a:solidFill>
                  <a:srgbClr val="504C44"/>
                </a:solidFill>
                <a:latin typeface="Inter 2 Bold"/>
              </a:rPr>
              <a:t>Taistele- tai pakene-reaktio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07536" y="1225489"/>
            <a:ext cx="9999032" cy="1374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spc="799">
                <a:solidFill>
                  <a:srgbClr val="504C44"/>
                </a:solidFill>
                <a:latin typeface="Baskerville Display PT"/>
              </a:rPr>
              <a:t>MITÄ JÄNNITTÄMISEN AIKANA TAPAHTUU KEHOSSA?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132795"/>
            <a:ext cx="11179784" cy="5753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= Sympaattisen hermoston nopea aktivoituminen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Sydämen syke kiihtyy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Lihakset jännittyvät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Hengityksestä tulee nopeaa ja pinnallista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Vatsa menee sekaisin</a:t>
            </a:r>
          </a:p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Arimo"/>
              </a:rPr>
              <a:t>Mielen valtaa katastrofiajatukset</a:t>
            </a: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4199"/>
              </a:lnSpc>
            </a:pPr>
            <a:endParaRPr lang="en-US" sz="2999">
              <a:solidFill>
                <a:srgbClr val="000000"/>
              </a:solidFill>
              <a:latin typeface="Arimo"/>
            </a:endParaRP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Arimo Bold"/>
              </a:rPr>
              <a:t>Ongelma on usein siinä, että ei ole keinoja säädellä kehoa/hermostoa/tunteita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7E24E5CE947B44B03182D543FC284A" ma:contentTypeVersion="14" ma:contentTypeDescription="Luo uusi asiakirja." ma:contentTypeScope="" ma:versionID="c0b6fb1c12a0ff5e0ce32f25569b2ffd">
  <xsd:schema xmlns:xsd="http://www.w3.org/2001/XMLSchema" xmlns:xs="http://www.w3.org/2001/XMLSchema" xmlns:p="http://schemas.microsoft.com/office/2006/metadata/properties" xmlns:ns2="77c19e98-b776-47c3-99ee-59402f0b9b9c" xmlns:ns3="03c809e8-0173-438c-984f-bdf4b4237780" targetNamespace="http://schemas.microsoft.com/office/2006/metadata/properties" ma:root="true" ma:fieldsID="e9d09394227a721ff682507a24ce20a3" ns2:_="" ns3:_="">
    <xsd:import namespace="77c19e98-b776-47c3-99ee-59402f0b9b9c"/>
    <xsd:import namespace="03c809e8-0173-438c-984f-bdf4b423778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c19e98-b776-47c3-99ee-59402f0b9b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89569231-e379-4946-9c99-1b15b7c05e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c809e8-0173-438c-984f-bdf4b423778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965c622-bd03-41e9-accd-915741433988}" ma:internalName="TaxCatchAll" ma:showField="CatchAllData" ma:web="03c809e8-0173-438c-984f-bdf4b423778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5E46BB-5D6A-4CBB-92F0-15A235C91F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c19e98-b776-47c3-99ee-59402f0b9b9c"/>
    <ds:schemaRef ds:uri="03c809e8-0173-438c-984f-bdf4b42377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A773B6-666E-4348-A039-817453155D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811</Words>
  <Application>Microsoft Office PowerPoint</Application>
  <PresentationFormat>Custom</PresentationFormat>
  <Paragraphs>214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Inter 2 Bold</vt:lpstr>
      <vt:lpstr>Inter 2</vt:lpstr>
      <vt:lpstr>Arial</vt:lpstr>
      <vt:lpstr>Arimo</vt:lpstr>
      <vt:lpstr>Inter 1</vt:lpstr>
      <vt:lpstr>Arimo Bold</vt:lpstr>
      <vt:lpstr>Inter 1 Bold</vt:lpstr>
      <vt:lpstr>Baskerville Display PT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Minimalist Beige Cream Brand Proposal Presentation</dc:title>
  <dc:creator>Jonna Kautto</dc:creator>
  <cp:lastModifiedBy>Jonna Kautto</cp:lastModifiedBy>
  <cp:revision>2</cp:revision>
  <dcterms:created xsi:type="dcterms:W3CDTF">2006-08-16T00:00:00Z</dcterms:created>
  <dcterms:modified xsi:type="dcterms:W3CDTF">2023-09-07T16:38:53Z</dcterms:modified>
  <dc:identifier>DAFq9wuTZK4</dc:identifier>
</cp:coreProperties>
</file>